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433" r:id="rId3"/>
    <p:sldId id="263" r:id="rId4"/>
    <p:sldId id="264" r:id="rId5"/>
    <p:sldId id="265" r:id="rId6"/>
    <p:sldId id="266" r:id="rId7"/>
    <p:sldId id="267" r:id="rId8"/>
    <p:sldId id="299" r:id="rId9"/>
    <p:sldId id="298" r:id="rId10"/>
    <p:sldId id="382" r:id="rId11"/>
    <p:sldId id="380" r:id="rId12"/>
    <p:sldId id="260" r:id="rId13"/>
    <p:sldId id="270" r:id="rId14"/>
    <p:sldId id="381" r:id="rId15"/>
    <p:sldId id="432" r:id="rId16"/>
    <p:sldId id="273" r:id="rId17"/>
    <p:sldId id="274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7" r:id="rId27"/>
    <p:sldId id="288" r:id="rId28"/>
    <p:sldId id="294" r:id="rId29"/>
    <p:sldId id="286" r:id="rId30"/>
    <p:sldId id="434" r:id="rId31"/>
    <p:sldId id="276" r:id="rId32"/>
    <p:sldId id="391" r:id="rId33"/>
    <p:sldId id="296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368"/>
    <p:restoredTop sz="93478"/>
  </p:normalViewPr>
  <p:slideViewPr>
    <p:cSldViewPr snapToGrid="0" snapToObjects="1">
      <p:cViewPr varScale="1">
        <p:scale>
          <a:sx n="57" d="100"/>
          <a:sy n="57" d="100"/>
        </p:scale>
        <p:origin x="17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watch?v=NHCJ8PtYCF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Perspective:</a:t>
            </a:r>
          </a:p>
          <a:p>
            <a:pPr algn="ctr"/>
            <a:r>
              <a:rPr lang="en-US" dirty="0"/>
              <a:t>Genomics and Bioinformatics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Matthew L. Settles,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settles@ucdavis.edu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330BA3-7372-3649-8394-AEB6EE2E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$0.010/Mb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9988" y="1908201"/>
            <a:ext cx="198626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$942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5454" y="66880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August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799523" y="269590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509315" y="3657410"/>
            <a:ext cx="1143000" cy="977110"/>
            <a:chOff x="4525644" y="3657410"/>
            <a:chExt cx="1143000" cy="97711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4969207" y="4049952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25644" y="365741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08885B-FA10-1A4F-A088-84D57BE6A727}"/>
              </a:ext>
            </a:extLst>
          </p:cNvPr>
          <p:cNvSpPr txBox="1"/>
          <p:nvPr/>
        </p:nvSpPr>
        <p:spPr>
          <a:xfrm>
            <a:off x="4996507" y="3914831"/>
            <a:ext cx="138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Illumina</a:t>
            </a:r>
          </a:p>
          <a:p>
            <a:r>
              <a:rPr lang="en-US" sz="1400" dirty="0" err="1"/>
              <a:t>Novaseq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DF1CF1-4468-834E-8870-3938E11758AE}"/>
              </a:ext>
            </a:extLst>
          </p:cNvPr>
          <p:cNvCxnSpPr>
            <a:cxnSpLocks/>
          </p:cNvCxnSpPr>
          <p:nvPr/>
        </p:nvCxnSpPr>
        <p:spPr>
          <a:xfrm>
            <a:off x="5578810" y="4438051"/>
            <a:ext cx="0" cy="196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4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7E8050-91DE-0044-9D34-AD32CF5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1236518"/>
            <a:ext cx="6864930" cy="343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D1AA-162C-BA4F-B57A-EFC5265D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5" y="2345009"/>
            <a:ext cx="4397474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7 trillion bp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445267" y="2936643"/>
            <a:ext cx="178606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40 quadrillion bp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936D-02DD-3742-8BA8-A364C9F1BC3C}"/>
              </a:ext>
            </a:extLst>
          </p:cNvPr>
          <p:cNvSpPr txBox="1"/>
          <p:nvPr/>
        </p:nvSpPr>
        <p:spPr>
          <a:xfrm>
            <a:off x="1720149" y="5782990"/>
            <a:ext cx="464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MLA-seq is my favorite seq</a:t>
            </a:r>
          </a:p>
        </p:txBody>
      </p:sp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6CF8-6B7B-5647-B0CD-C7FAE086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pic>
        <p:nvPicPr>
          <p:cNvPr id="3" name="Picture 2" descr="imgres.jpg">
            <a:extLst>
              <a:ext uri="{FF2B5EF4-FFF2-40B4-BE49-F238E27FC236}">
                <a16:creationId xmlns:a16="http://schemas.microsoft.com/office/drawing/2014/main" id="{4B6F6CDA-92EA-2443-AA99-3CCC2C0E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" y="1083129"/>
            <a:ext cx="2826440" cy="1905000"/>
          </a:xfrm>
          <a:prstGeom prst="rect">
            <a:avLst/>
          </a:prstGeom>
        </p:spPr>
      </p:pic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4D529C58-9DF8-4B48-B85E-4AA3F1AA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57" y="1886848"/>
            <a:ext cx="1557000" cy="1649848"/>
          </a:xfrm>
          <a:prstGeom prst="rect">
            <a:avLst/>
          </a:prstGeom>
        </p:spPr>
      </p:pic>
      <p:pic>
        <p:nvPicPr>
          <p:cNvPr id="5" name="Picture 4" descr="imgres.jpg">
            <a:extLst>
              <a:ext uri="{FF2B5EF4-FFF2-40B4-BE49-F238E27FC236}">
                <a16:creationId xmlns:a16="http://schemas.microsoft.com/office/drawing/2014/main" id="{40C04AE1-FD02-2342-B450-F89568FB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3" y="3656397"/>
            <a:ext cx="2715014" cy="208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E23BA-4D45-AD45-A413-99222CF8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73" y="4659189"/>
            <a:ext cx="1925182" cy="1925182"/>
          </a:xfrm>
          <a:prstGeom prst="rect">
            <a:avLst/>
          </a:prstGeom>
        </p:spPr>
      </p:pic>
      <p:pic>
        <p:nvPicPr>
          <p:cNvPr id="7" name="Picture 6" descr="imgres.jpg">
            <a:extLst>
              <a:ext uri="{FF2B5EF4-FFF2-40B4-BE49-F238E27FC236}">
                <a16:creationId xmlns:a16="http://schemas.microsoft.com/office/drawing/2014/main" id="{84185EB5-64B3-1F48-9DB1-97365D929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16" y="1886848"/>
            <a:ext cx="2565929" cy="187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4373-E2AC-2842-9912-31A8C4943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30" y="3695386"/>
            <a:ext cx="1767944" cy="265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36B0B-2D99-7340-9498-580303CD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30" y="2897948"/>
            <a:ext cx="1767945" cy="1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7" y="3705509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5" y="273630"/>
            <a:ext cx="795107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Substrate</a:t>
            </a: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3014236"/>
            <a:ext cx="2580751" cy="1258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9891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Cluster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9" y="2530345"/>
            <a:ext cx="4101551" cy="162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873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Cloud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7" name="Picture 6" descr="4400143436_50bcd3843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5013894"/>
            <a:ext cx="2706045" cy="1818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3" y="4396782"/>
            <a:ext cx="2073818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BAS</a:t>
            </a:r>
            <a:r>
              <a:rPr lang="en-US" sz="2903" baseline="30000" dirty="0">
                <a:solidFill>
                  <a:srgbClr val="FF0000"/>
                </a:solidFill>
              </a:rPr>
              <a:t>TM</a:t>
            </a: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5088054"/>
            <a:ext cx="1935563" cy="127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8145" y="4396782"/>
            <a:ext cx="3179854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Laptop &amp; Desktop</a:t>
            </a:r>
            <a:endParaRPr lang="en-US" sz="290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1309" y="3982018"/>
            <a:ext cx="2626836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3" b="1" dirty="0"/>
              <a:t>LINUX</a:t>
            </a:r>
          </a:p>
        </p:txBody>
      </p:sp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51" y="1562564"/>
            <a:ext cx="2360712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4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8" y="273630"/>
            <a:ext cx="7812822" cy="1143480"/>
          </a:xfrm>
        </p:spPr>
        <p:txBody>
          <a:bodyPr>
            <a:normAutofit/>
          </a:bodyPr>
          <a:lstStyle/>
          <a:p>
            <a:r>
              <a:rPr lang="en-US" sz="4355" dirty="0"/>
              <a:t>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764" y="1769946"/>
            <a:ext cx="712010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/>
              <a:t>“Command Line” and “Programming Languages”</a:t>
            </a:r>
          </a:p>
          <a:p>
            <a:endParaRPr lang="en-US" sz="2177" b="1" dirty="0"/>
          </a:p>
          <a:p>
            <a:r>
              <a:rPr lang="en-US" sz="2177" b="1" dirty="0"/>
              <a:t>	</a:t>
            </a:r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r>
              <a:rPr lang="en-US" sz="2177" b="1" dirty="0"/>
              <a:t>VS </a:t>
            </a:r>
          </a:p>
          <a:p>
            <a:endParaRPr lang="en-US" sz="2177" b="1" dirty="0"/>
          </a:p>
          <a:p>
            <a:r>
              <a:rPr lang="en-US" sz="2177" b="1" dirty="0"/>
              <a:t>Bioinformatics Software Suite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745674" y="4846109"/>
            <a:ext cx="6922807" cy="2177509"/>
            <a:chOff x="2449512" y="1493837"/>
            <a:chExt cx="7631113" cy="2400300"/>
          </a:xfrm>
        </p:grpSpPr>
        <p:pic>
          <p:nvPicPr>
            <p:cNvPr id="8" name="Picture 7" descr="imag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25" y="2027237"/>
              <a:ext cx="4356100" cy="1866900"/>
            </a:xfrm>
            <a:prstGeom prst="rect">
              <a:avLst/>
            </a:prstGeom>
          </p:spPr>
        </p:pic>
        <p:pic>
          <p:nvPicPr>
            <p:cNvPr id="9" name="Picture 8" descr="searc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12" y="2560637"/>
              <a:ext cx="2032000" cy="1181100"/>
            </a:xfrm>
            <a:prstGeom prst="rect">
              <a:avLst/>
            </a:prstGeom>
          </p:spPr>
        </p:pic>
        <p:pic>
          <p:nvPicPr>
            <p:cNvPr id="16" name="Picture 15" descr="search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112" y="1493837"/>
              <a:ext cx="2832100" cy="78427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521671" y="2115582"/>
            <a:ext cx="8133974" cy="2281199"/>
            <a:chOff x="925512" y="4618037"/>
            <a:chExt cx="8966200" cy="2514600"/>
          </a:xfrm>
        </p:grpSpPr>
        <p:pic>
          <p:nvPicPr>
            <p:cNvPr id="3" name="Picture 2" descr="search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2" y="4618037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searc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4618037"/>
              <a:ext cx="4394200" cy="1485900"/>
            </a:xfrm>
            <a:prstGeom prst="rect">
              <a:avLst/>
            </a:prstGeom>
          </p:spPr>
        </p:pic>
        <p:pic>
          <p:nvPicPr>
            <p:cNvPr id="10" name="Picture 9" descr="searc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12" y="6218237"/>
              <a:ext cx="2857500" cy="825500"/>
            </a:xfrm>
            <a:prstGeom prst="rect">
              <a:avLst/>
            </a:prstGeom>
          </p:spPr>
        </p:pic>
        <p:pic>
          <p:nvPicPr>
            <p:cNvPr id="11" name="Picture 10" descr="searc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12" y="6167977"/>
              <a:ext cx="3429000" cy="964660"/>
            </a:xfrm>
            <a:prstGeom prst="rect">
              <a:avLst/>
            </a:prstGeom>
          </p:spPr>
        </p:pic>
        <p:pic>
          <p:nvPicPr>
            <p:cNvPr id="17" name="Picture 16" descr="search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12" y="4732337"/>
              <a:ext cx="1879600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407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6514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25204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88DB-7670-6B47-AA81-BB1DCCA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47F7-6393-CF48-9C47-4B9B1E9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data science principles, 2 stages in bioinformatics</a:t>
            </a:r>
          </a:p>
          <a:p>
            <a:pPr lvl="1"/>
            <a:r>
              <a:rPr lang="en-US" b="1" dirty="0"/>
              <a:t>Data reduction</a:t>
            </a:r>
          </a:p>
          <a:p>
            <a:pPr marL="457200" lvl="1" indent="0">
              <a:buNone/>
            </a:pPr>
            <a:r>
              <a:rPr lang="en-US" dirty="0"/>
              <a:t>	Sequence data (raw data) to summarized form.</a:t>
            </a:r>
          </a:p>
          <a:p>
            <a:pPr marL="457200" lvl="1" indent="0">
              <a:buNone/>
            </a:pPr>
            <a:r>
              <a:rPr lang="en-US" sz="2000" dirty="0"/>
              <a:t>	* Command line, shell scripting, and programming.</a:t>
            </a:r>
            <a:br>
              <a:rPr lang="en-US" sz="2000" dirty="0"/>
            </a:br>
            <a:r>
              <a:rPr lang="en-US" sz="2000" dirty="0"/>
              <a:t>	* Requires an understanding of the technology, molecular biology.</a:t>
            </a:r>
          </a:p>
          <a:p>
            <a:pPr marL="457200" lvl="1" indent="0">
              <a:buNone/>
            </a:pPr>
            <a:r>
              <a:rPr lang="en-US" sz="2000" dirty="0"/>
              <a:t>	* Removing technical noise from data.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Data analysis</a:t>
            </a:r>
          </a:p>
          <a:p>
            <a:pPr marL="457200" lvl="1" indent="0">
              <a:buNone/>
            </a:pPr>
            <a:r>
              <a:rPr lang="en-US" dirty="0"/>
              <a:t>	Summarized data to biological interpretation</a:t>
            </a:r>
          </a:p>
          <a:p>
            <a:pPr marL="457200" lvl="1" indent="0">
              <a:buNone/>
            </a:pPr>
            <a:r>
              <a:rPr lang="en-US" sz="2000" dirty="0"/>
              <a:t>	* R/Python statistical programming</a:t>
            </a:r>
          </a:p>
          <a:p>
            <a:pPr marL="457200" lvl="1" indent="0">
              <a:buNone/>
            </a:pPr>
            <a:r>
              <a:rPr lang="en-US" sz="2000" dirty="0"/>
              <a:t>	* Requires an understanding of the biological question, statistics.</a:t>
            </a:r>
          </a:p>
        </p:txBody>
      </p:sp>
    </p:spTree>
    <p:extLst>
      <p:ext uri="{BB962C8B-B14F-4D97-AF65-F5344CB8AC3E}">
        <p14:creationId xmlns:p14="http://schemas.microsoft.com/office/powerpoint/2010/main" val="504206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769765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Bioinformatician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Bottom Line:</a:t>
            </a:r>
            <a:br>
              <a:rPr lang="en-US" b="1" dirty="0"/>
            </a:br>
            <a:r>
              <a:rPr lang="en-US" sz="4355" dirty="0"/>
              <a:t>In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382" y="1759111"/>
            <a:ext cx="7673126" cy="4187989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data.</a:t>
            </a:r>
          </a:p>
          <a:p>
            <a:endParaRPr lang="en-US" sz="2540" dirty="0"/>
          </a:p>
          <a:p>
            <a:r>
              <a:rPr lang="en-US" sz="2540" dirty="0"/>
              <a:t>Get to know to the data, develop and test expectations, explore and identify patterns.</a:t>
            </a:r>
          </a:p>
          <a:p>
            <a:endParaRPr lang="en-US" sz="2540" dirty="0"/>
          </a:p>
          <a:p>
            <a:r>
              <a:rPr lang="en-US" sz="2540" dirty="0"/>
              <a:t>Result,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with fewer failures and reproducible research. 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27708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</a:t>
            </a:r>
            <a:r>
              <a:rPr lang="en-US" sz="2540" dirty="0" err="1"/>
              <a:t>nanoball</a:t>
            </a:r>
            <a:r>
              <a:rPr lang="en-US" sz="2540" dirty="0"/>
              <a:t> sequencing, has been a leader in Human genome resequencing, having sequenced over 20,000 genomes to date. In 2013 purchased by BGI and is now set to release their first commercial sequencer, the </a:t>
            </a:r>
            <a:r>
              <a:rPr lang="en-US" sz="2540" dirty="0" err="1"/>
              <a:t>Revolocity</a:t>
            </a:r>
            <a:r>
              <a:rPr lang="en-US" sz="2540" dirty="0"/>
              <a:t>. Throughput on par with </a:t>
            </a:r>
            <a:r>
              <a:rPr lang="en-US" sz="2540" dirty="0" err="1"/>
              <a:t>HiSeq</a:t>
            </a:r>
            <a:endParaRPr lang="en-US" sz="254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7555"/>
          <a:stretch/>
        </p:blipFill>
        <p:spPr>
          <a:xfrm>
            <a:off x="5971571" y="3705509"/>
            <a:ext cx="4064683" cy="2795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387" y="5809046"/>
            <a:ext cx="3732872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Human </a:t>
            </a:r>
            <a:r>
              <a:rPr lang="en-US" sz="1633"/>
              <a:t>genome/</a:t>
            </a:r>
            <a:r>
              <a:rPr lang="en-US" sz="1633" dirty="0" err="1"/>
              <a:t>exomes</a:t>
            </a:r>
            <a:r>
              <a:rPr lang="en-US" sz="1633" dirty="0"/>
              <a:t> only.</a:t>
            </a:r>
          </a:p>
          <a:p>
            <a:endParaRPr lang="en-US" sz="1633" dirty="0"/>
          </a:p>
          <a:p>
            <a:r>
              <a:rPr lang="en-US" sz="1633" dirty="0"/>
              <a:t>10,000 Human Genomes per year</a:t>
            </a:r>
          </a:p>
        </p:txBody>
      </p:sp>
      <p:sp>
        <p:nvSpPr>
          <p:cNvPr id="6" name="TextBox 5"/>
          <p:cNvSpPr txBox="1"/>
          <p:nvPr/>
        </p:nvSpPr>
        <p:spPr>
          <a:xfrm rot="2112267">
            <a:off x="2812455" y="4985032"/>
            <a:ext cx="4493272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DEFUNCT</a:t>
            </a:r>
          </a:p>
        </p:txBody>
      </p:sp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18" y="2668728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399" y="2456100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Molecule Read Time sequencing by Pacific Biosystems, most successful third generation sequencing platforms, RSII ~2Gb/day, newer Pac Bio Sequel ~14Gb/day, near 100Kb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 and currently in beta testing.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06" y="3753422"/>
            <a:ext cx="3917211" cy="2592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6464" y="3912891"/>
            <a:ext cx="4738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Fun to play with but results are highly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60" y="3491747"/>
            <a:ext cx="3242200" cy="27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1664</TotalTime>
  <Words>1496</Words>
  <Application>Microsoft Macintosh PowerPoint</Application>
  <PresentationFormat>Widescreen</PresentationFormat>
  <Paragraphs>256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A Brief History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Libraries:</vt:lpstr>
      <vt:lpstr>For all you seq</vt:lpstr>
      <vt:lpstr>The data deluge</vt:lpstr>
      <vt:lpstr>Reality</vt:lpstr>
      <vt:lpstr>Data Science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Substrate</vt:lpstr>
      <vt:lpstr>Environment</vt:lpstr>
      <vt:lpstr>Prerequisites for doing Bioinformatics</vt:lpstr>
      <vt:lpstr>Training - Models</vt:lpstr>
      <vt:lpstr>Genomics and Bioinformatics</vt:lpstr>
      <vt:lpstr>Bioinformatician</vt:lpstr>
      <vt:lpstr>“The real cost of sequencing”</vt:lpstr>
      <vt:lpstr>The last mile</vt:lpstr>
      <vt:lpstr>The Bottom Line: In Genomics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Matthew Lee Settles</cp:lastModifiedBy>
  <cp:revision>49</cp:revision>
  <cp:lastPrinted>2017-07-23T16:43:04Z</cp:lastPrinted>
  <dcterms:created xsi:type="dcterms:W3CDTF">2017-06-19T17:12:18Z</dcterms:created>
  <dcterms:modified xsi:type="dcterms:W3CDTF">2020-09-28T16:40:37Z</dcterms:modified>
</cp:coreProperties>
</file>